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20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embeddedFontLst>
    <p:embeddedFont>
      <p:font typeface="Century Gothic" pitchFamily="34" charset="0"/>
      <p:regular r:id="rId14"/>
      <p:bold r:id="rId15"/>
      <p:italic r:id="rId16"/>
      <p:boldItalic r:id="rId17"/>
    </p:embeddedFont>
    <p:embeddedFont>
      <p:font typeface="Tw Cen MT" pitchFamily="34" charset="0"/>
      <p:regular r:id="rId18"/>
      <p:bold r:id="rId19"/>
      <p:italic r:id="rId20"/>
      <p:boldItalic r:id="rId21"/>
    </p:embeddedFont>
    <p:embeddedFont>
      <p:font typeface="Trebuchet MS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5102" autoAdjust="0"/>
    <p:restoredTop sz="94660"/>
  </p:normalViewPr>
  <p:slideViewPr>
    <p:cSldViewPr>
      <p:cViewPr varScale="1">
        <p:scale>
          <a:sx n="68" d="100"/>
          <a:sy n="68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234114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706633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03655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98947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4164146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911383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784832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71001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039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823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1693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73137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9333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004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72309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7695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1265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650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669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237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34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14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966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985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13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81130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ezwanwahid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>
            <a:spLocks noGrp="1"/>
          </p:cNvSpPr>
          <p:nvPr>
            <p:ph type="ctrTitle"/>
          </p:nvPr>
        </p:nvSpPr>
        <p:spPr>
          <a:xfrm>
            <a:off x="1981200" y="838200"/>
            <a:ext cx="9906000" cy="1528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30"/>
              <a:buFont typeface="Century Gothic"/>
              <a:buNone/>
            </a:pPr>
            <a:r>
              <a:rPr lang="en-US" sz="5400" b="1" i="0" u="none" strike="noStrike" cap="none" dirty="0" smtClean="0">
                <a:solidFill>
                  <a:srgbClr val="FFFF00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VTMS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/>
            </a:r>
            <a:br>
              <a:rPr lang="en-US" sz="36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</a:br>
            <a:r>
              <a:rPr lang="en-US" sz="3600" b="0" i="0" u="none" strike="noStrike" cap="none" dirty="0" smtClean="0">
                <a:solidFill>
                  <a:schemeClr val="lt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Vehicle Tracking 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&amp; </a:t>
            </a:r>
            <a:r>
              <a:rPr lang="en-US" sz="3600" b="0" i="0" u="none" strike="noStrike" cap="none" dirty="0" smtClean="0">
                <a:solidFill>
                  <a:schemeClr val="lt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Traffic Monitoring System</a:t>
            </a:r>
            <a:endParaRPr sz="3600" b="0" i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ea typeface="Century Gothic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140" name="Google Shape;140;p19"/>
          <p:cNvSpPr txBox="1">
            <a:spLocks noGrp="1"/>
          </p:cNvSpPr>
          <p:nvPr>
            <p:ph type="subTitle" idx="1"/>
          </p:nvPr>
        </p:nvSpPr>
        <p:spPr>
          <a:xfrm>
            <a:off x="2209800" y="4876800"/>
            <a:ext cx="41163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2"/>
              <a:buFont typeface="Noto Sans Symbols"/>
              <a:buNone/>
            </a:pPr>
            <a:r>
              <a:rPr lang="en-US" b="1" i="0" u="none" strike="noStrike" cap="none" dirty="0">
                <a:solidFill>
                  <a:srgbClr val="FFC000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Md. Wahid </a:t>
            </a:r>
            <a:r>
              <a:rPr lang="en-US" b="1" i="0" u="none" strike="noStrike" cap="none" dirty="0" err="1">
                <a:solidFill>
                  <a:srgbClr val="FFC000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Rezwan</a:t>
            </a:r>
            <a:endParaRPr b="1" i="0" u="none" strike="noStrike" cap="none" dirty="0">
              <a:solidFill>
                <a:srgbClr val="FFC000"/>
              </a:solidFill>
              <a:latin typeface="Times New Roman" panose="02020603050405020304" pitchFamily="18" charset="0"/>
              <a:ea typeface="Century Gothic"/>
              <a:cs typeface="Times New Roman" panose="02020603050405020304" pitchFamily="18" charset="0"/>
              <a:sym typeface="Century Gothic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925"/>
              </a:spcBef>
              <a:spcAft>
                <a:spcPts val="0"/>
              </a:spcAft>
              <a:buClr>
                <a:schemeClr val="lt1"/>
              </a:buClr>
              <a:buSzPts val="1302"/>
              <a:buFont typeface="Noto Sans Symbols"/>
              <a:buNone/>
            </a:pPr>
            <a:r>
              <a:rPr lang="en-US" sz="1800" b="1" i="0" u="none" strike="noStrike" cap="none" dirty="0" smtClean="0">
                <a:solidFill>
                  <a:srgbClr val="FFC000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  <a:hlinkClick r:id="rId3"/>
              </a:rPr>
              <a:t>rezwanwahid@gmail.com</a:t>
            </a:r>
            <a:endParaRPr lang="en-US" sz="1800" b="1" i="0" u="none" strike="noStrike" cap="none" dirty="0" smtClean="0">
              <a:solidFill>
                <a:srgbClr val="FFC000"/>
              </a:solidFill>
              <a:latin typeface="Times New Roman" panose="02020603050405020304" pitchFamily="18" charset="0"/>
              <a:ea typeface="Century Gothic"/>
              <a:cs typeface="Times New Roman" panose="02020603050405020304" pitchFamily="18" charset="0"/>
              <a:sym typeface="Century Gothic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925"/>
              </a:spcBef>
              <a:spcAft>
                <a:spcPts val="0"/>
              </a:spcAft>
              <a:buClr>
                <a:schemeClr val="lt1"/>
              </a:buClr>
              <a:buSzPts val="1302"/>
              <a:buFont typeface="Noto Sans Symbols"/>
              <a:buNone/>
            </a:pPr>
            <a:r>
              <a:rPr lang="en-US" sz="1800" b="1" cap="none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/>
              </a:rPr>
              <a:t>01716356956</a:t>
            </a:r>
            <a:endParaRPr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USER4\2018\CTS\Images\R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76" y="27781"/>
            <a:ext cx="8406424" cy="6830219"/>
          </a:xfrm>
          <a:prstGeom prst="rect">
            <a:avLst/>
          </a:prstGeom>
          <a:noFill/>
        </p:spPr>
      </p:pic>
      <p:sp>
        <p:nvSpPr>
          <p:cNvPr id="4" name="Cross 3"/>
          <p:cNvSpPr/>
          <p:nvPr/>
        </p:nvSpPr>
        <p:spPr>
          <a:xfrm rot="960000">
            <a:off x="5181600" y="2438400"/>
            <a:ext cx="304800" cy="3048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0" y="290830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 rot="1390007">
            <a:off x="3813868" y="3267769"/>
            <a:ext cx="368788" cy="443310"/>
          </a:xfrm>
          <a:prstGeom prst="triangle">
            <a:avLst>
              <a:gd name="adj" fmla="val 60521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0800000">
            <a:off x="1219200" y="3810000"/>
            <a:ext cx="264704" cy="3048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43400" y="3489424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51035" y="403860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/>
          <p:cNvSpPr/>
          <p:nvPr/>
        </p:nvSpPr>
        <p:spPr>
          <a:xfrm rot="960000">
            <a:off x="3207488" y="4657979"/>
            <a:ext cx="304800" cy="3048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26388" y="4191000"/>
            <a:ext cx="2286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938192" y="5262118"/>
            <a:ext cx="2286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ross 12"/>
          <p:cNvSpPr/>
          <p:nvPr/>
        </p:nvSpPr>
        <p:spPr>
          <a:xfrm rot="960000">
            <a:off x="5558607" y="4438995"/>
            <a:ext cx="304800" cy="3048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00800" y="3886200"/>
            <a:ext cx="2286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15100" y="308983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 rot="11018251">
            <a:off x="6659039" y="1735336"/>
            <a:ext cx="368788" cy="44331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46411" y="3119774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313951" y="4657979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55644" y="4707855"/>
            <a:ext cx="2286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946411" y="403860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855644" y="5626681"/>
            <a:ext cx="2286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Arrow 21"/>
          <p:cNvSpPr/>
          <p:nvPr/>
        </p:nvSpPr>
        <p:spPr>
          <a:xfrm>
            <a:off x="5228666" y="1438841"/>
            <a:ext cx="264704" cy="3048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458200" y="1743640"/>
            <a:ext cx="33024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signs indicates vehicles.</a:t>
            </a:r>
          </a:p>
          <a:p>
            <a:pPr>
              <a:lnSpc>
                <a:spcPct val="200000"/>
              </a:lnSpc>
            </a:pP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Arrow indicates that vehicle is turning left/right/ u tern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219200" y="609600"/>
            <a:ext cx="2286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524000" y="609600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VIP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219200" y="121920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524000" y="1219200"/>
            <a:ext cx="16674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Car/Micro/Jeep etc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532956" y="1902023"/>
            <a:ext cx="1061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Ambulance</a:t>
            </a:r>
            <a:endParaRPr lang="en-US" dirty="0"/>
          </a:p>
        </p:txBody>
      </p:sp>
      <p:sp>
        <p:nvSpPr>
          <p:cNvPr id="30" name="Cross 29"/>
          <p:cNvSpPr/>
          <p:nvPr/>
        </p:nvSpPr>
        <p:spPr>
          <a:xfrm rot="-60000">
            <a:off x="1179102" y="1907637"/>
            <a:ext cx="304800" cy="3048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219200" y="2514600"/>
            <a:ext cx="2286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605491" y="2514600"/>
            <a:ext cx="1107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 Service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600200" y="3197423"/>
            <a:ext cx="4748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</a:t>
            </a:r>
            <a:endParaRPr lang="en-US" dirty="0"/>
          </a:p>
        </p:txBody>
      </p:sp>
      <p:sp>
        <p:nvSpPr>
          <p:cNvPr id="35" name="Isosceles Triangle 34"/>
          <p:cNvSpPr/>
          <p:nvPr/>
        </p:nvSpPr>
        <p:spPr>
          <a:xfrm>
            <a:off x="1143000" y="3061890"/>
            <a:ext cx="368788" cy="443310"/>
          </a:xfrm>
          <a:prstGeom prst="triangle">
            <a:avLst>
              <a:gd name="adj" fmla="val 60521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458200" y="4103203"/>
            <a:ext cx="33024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just a sample. Signs /symbol can be  changed</a:t>
            </a:r>
            <a:endParaRPr lang="en-US" sz="1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600200" y="3733800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Turning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Right</a:t>
            </a:r>
            <a:endParaRPr lang="en-US" dirty="0"/>
          </a:p>
        </p:txBody>
      </p:sp>
      <p:sp>
        <p:nvSpPr>
          <p:cNvPr id="38" name="Left Arrow 37"/>
          <p:cNvSpPr/>
          <p:nvPr/>
        </p:nvSpPr>
        <p:spPr>
          <a:xfrm rot="11820000">
            <a:off x="4191000" y="4953000"/>
            <a:ext cx="264704" cy="3048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USER4\2018\CTS\Images\R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76" y="27781"/>
            <a:ext cx="8406424" cy="6830219"/>
          </a:xfrm>
          <a:prstGeom prst="rect">
            <a:avLst/>
          </a:prstGeom>
          <a:noFill/>
        </p:spPr>
      </p:pic>
      <p:sp>
        <p:nvSpPr>
          <p:cNvPr id="4" name="Cross 3"/>
          <p:cNvSpPr/>
          <p:nvPr/>
        </p:nvSpPr>
        <p:spPr>
          <a:xfrm rot="960000">
            <a:off x="5181600" y="2438400"/>
            <a:ext cx="304800" cy="3048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0" y="290830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 rot="1390007">
            <a:off x="3813868" y="3267769"/>
            <a:ext cx="368788" cy="443310"/>
          </a:xfrm>
          <a:prstGeom prst="triangle">
            <a:avLst>
              <a:gd name="adj" fmla="val 60521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0800000">
            <a:off x="1219200" y="3810000"/>
            <a:ext cx="264704" cy="3048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43400" y="3489424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51035" y="403860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/>
          <p:cNvSpPr/>
          <p:nvPr/>
        </p:nvSpPr>
        <p:spPr>
          <a:xfrm rot="960000">
            <a:off x="3207488" y="4657979"/>
            <a:ext cx="304800" cy="3048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26388" y="4191000"/>
            <a:ext cx="2286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938192" y="5262118"/>
            <a:ext cx="2286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ross 12"/>
          <p:cNvSpPr/>
          <p:nvPr/>
        </p:nvSpPr>
        <p:spPr>
          <a:xfrm rot="960000">
            <a:off x="5558607" y="4438995"/>
            <a:ext cx="304800" cy="3048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00800" y="3886200"/>
            <a:ext cx="2286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15100" y="308983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 rot="11018251">
            <a:off x="6659039" y="1735336"/>
            <a:ext cx="368788" cy="44331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46411" y="3119774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313951" y="4657979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855644" y="4707855"/>
            <a:ext cx="2286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946411" y="403860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855644" y="5626681"/>
            <a:ext cx="2286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Arrow 21"/>
          <p:cNvSpPr/>
          <p:nvPr/>
        </p:nvSpPr>
        <p:spPr>
          <a:xfrm>
            <a:off x="5228666" y="1438841"/>
            <a:ext cx="264704" cy="3048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458200" y="1743640"/>
            <a:ext cx="33024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signs indicates vehicles.</a:t>
            </a:r>
          </a:p>
          <a:p>
            <a:pPr>
              <a:lnSpc>
                <a:spcPct val="200000"/>
              </a:lnSpc>
            </a:pP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Arrow indicates that vehicle is turning left/right/ u tern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219200" y="609600"/>
            <a:ext cx="2286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524000" y="609600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VIP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219200" y="1219200"/>
            <a:ext cx="228600" cy="304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524000" y="1219200"/>
            <a:ext cx="16674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Car/Micro/Jeep etc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532956" y="1902023"/>
            <a:ext cx="1061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Ambulance</a:t>
            </a:r>
            <a:endParaRPr lang="en-US" dirty="0"/>
          </a:p>
        </p:txBody>
      </p:sp>
      <p:sp>
        <p:nvSpPr>
          <p:cNvPr id="30" name="Cross 29"/>
          <p:cNvSpPr/>
          <p:nvPr/>
        </p:nvSpPr>
        <p:spPr>
          <a:xfrm rot="-60000">
            <a:off x="1179102" y="1907637"/>
            <a:ext cx="304800" cy="304800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219200" y="2514600"/>
            <a:ext cx="228600" cy="304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605491" y="2514600"/>
            <a:ext cx="1107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 Service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600200" y="3197423"/>
            <a:ext cx="4748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</a:t>
            </a:r>
            <a:endParaRPr lang="en-US" dirty="0"/>
          </a:p>
        </p:txBody>
      </p:sp>
      <p:sp>
        <p:nvSpPr>
          <p:cNvPr id="35" name="Isosceles Triangle 34"/>
          <p:cNvSpPr/>
          <p:nvPr/>
        </p:nvSpPr>
        <p:spPr>
          <a:xfrm>
            <a:off x="1143000" y="3061890"/>
            <a:ext cx="368788" cy="443310"/>
          </a:xfrm>
          <a:prstGeom prst="triangle">
            <a:avLst>
              <a:gd name="adj" fmla="val 60521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458200" y="4103203"/>
            <a:ext cx="33024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just a sample. Signs /symbol can be  changed</a:t>
            </a:r>
            <a:endParaRPr lang="en-US" sz="16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600200" y="3733800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Turning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>
            <a:spLocks noGrp="1"/>
          </p:cNvSpPr>
          <p:nvPr>
            <p:ph type="ctrTitle"/>
          </p:nvPr>
        </p:nvSpPr>
        <p:spPr>
          <a:xfrm>
            <a:off x="1905000" y="974558"/>
            <a:ext cx="9829800" cy="504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FFFF00"/>
              </a:buClr>
              <a:buSzPts val="6030"/>
            </a:pPr>
            <a:r>
              <a:rPr lang="en-US" sz="6030" b="1" i="0" u="none" strike="noStrike" cap="none" dirty="0" smtClean="0">
                <a:solidFill>
                  <a:srgbClr val="FFFF00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VTMS</a:t>
            </a:r>
            <a:r>
              <a:rPr lang="en-US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Vehicle Tracking &amp; Traffic Monitoring System 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system used to control/monitor  traffic system. It is a combination of  </a:t>
            </a:r>
            <a:r>
              <a:rPr lang="en-US" sz="2400" b="1" cap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Devices</a:t>
            </a:r>
            <a:r>
              <a:rPr lang="en-US" sz="2000" cap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lang="en-US" sz="2400" b="1" cap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2400" b="1" cap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1" cap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ensors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Some Sensors will be placed at every Traffic Signal Points and at different areas, Some are at every Vehicles. Two devices / (would be Mobile), one </a:t>
            </a:r>
            <a:r>
              <a:rPr lang="en-US" sz="2000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Traffic Sargent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nother </a:t>
            </a:r>
            <a:r>
              <a:rPr lang="en-US" sz="2000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20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cap="none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Drivers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well as the owner of commercial vehicle. </a:t>
            </a:r>
            <a:r>
              <a:rPr lang="en-US" sz="20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Bangbandhu</a:t>
            </a:r>
            <a:r>
              <a:rPr lang="en-US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Satellite will be used for real time tracking the vehicle. </a:t>
            </a:r>
            <a:endParaRPr sz="2000" b="0" i="0" u="none" strike="noStrike" cap="none" dirty="0">
              <a:solidFill>
                <a:schemeClr val="lt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46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p20"/>
          <p:cNvGrpSpPr/>
          <p:nvPr/>
        </p:nvGrpSpPr>
        <p:grpSpPr>
          <a:xfrm>
            <a:off x="847288" y="597753"/>
            <a:ext cx="10397340" cy="5692661"/>
            <a:chOff x="315025" y="1202"/>
            <a:chExt cx="10397340" cy="5692661"/>
          </a:xfrm>
        </p:grpSpPr>
        <p:sp>
          <p:nvSpPr>
            <p:cNvPr id="146" name="Google Shape;146;p20"/>
            <p:cNvSpPr/>
            <p:nvPr/>
          </p:nvSpPr>
          <p:spPr>
            <a:xfrm>
              <a:off x="5513695" y="2353542"/>
              <a:ext cx="1952441" cy="14114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381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47" name="Google Shape;147;p20"/>
            <p:cNvSpPr/>
            <p:nvPr/>
          </p:nvSpPr>
          <p:spPr>
            <a:xfrm>
              <a:off x="3561253" y="2353542"/>
              <a:ext cx="1952441" cy="14114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120000"/>
                  </a:lnTo>
                  <a:lnTo>
                    <a:pt x="0" y="120000"/>
                  </a:lnTo>
                </a:path>
              </a:pathLst>
            </a:custGeom>
            <a:noFill/>
            <a:ln w="381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48" name="Google Shape;148;p20"/>
            <p:cNvSpPr/>
            <p:nvPr/>
          </p:nvSpPr>
          <p:spPr>
            <a:xfrm>
              <a:off x="4337525" y="1202"/>
              <a:ext cx="2352339" cy="2352339"/>
            </a:xfrm>
            <a:prstGeom prst="arc">
              <a:avLst>
                <a:gd name="adj1" fmla="val 13200000"/>
                <a:gd name="adj2" fmla="val 19200000"/>
              </a:avLst>
            </a:prstGeom>
            <a:noFill/>
            <a:ln w="381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Google Shape;149;p20"/>
            <p:cNvSpPr/>
            <p:nvPr/>
          </p:nvSpPr>
          <p:spPr>
            <a:xfrm>
              <a:off x="4337525" y="1202"/>
              <a:ext cx="2352339" cy="2352339"/>
            </a:xfrm>
            <a:prstGeom prst="arc">
              <a:avLst>
                <a:gd name="adj1" fmla="val 2400000"/>
                <a:gd name="adj2" fmla="val 8400000"/>
              </a:avLst>
            </a:prstGeom>
            <a:noFill/>
            <a:ln w="381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Google Shape;150;p20"/>
            <p:cNvSpPr/>
            <p:nvPr/>
          </p:nvSpPr>
          <p:spPr>
            <a:xfrm>
              <a:off x="3161355" y="424623"/>
              <a:ext cx="4704679" cy="150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1" name="Google Shape;151;p20"/>
            <p:cNvSpPr txBox="1"/>
            <p:nvPr/>
          </p:nvSpPr>
          <p:spPr>
            <a:xfrm>
              <a:off x="3161355" y="424623"/>
              <a:ext cx="4704679" cy="150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800" b="1" i="0" u="none" strike="noStrike" cap="none" dirty="0" smtClean="0">
                  <a:solidFill>
                    <a:srgbClr val="FFFF00"/>
                  </a:solidFill>
                  <a:latin typeface="Times New Roman" panose="02020603050405020304" pitchFamily="18" charset="0"/>
                  <a:ea typeface="EB Garamond"/>
                  <a:cs typeface="Times New Roman" panose="02020603050405020304" pitchFamily="18" charset="0"/>
                  <a:sym typeface="EB Garamond"/>
                </a:rPr>
                <a:t>VTMS</a:t>
              </a:r>
              <a:endParaRPr sz="4800" b="1" i="0" u="none" strike="noStrike" cap="none" dirty="0">
                <a:solidFill>
                  <a:srgbClr val="FFFF00"/>
                </a:solidFill>
                <a:latin typeface="Times New Roman" panose="02020603050405020304" pitchFamily="18" charset="0"/>
                <a:ea typeface="EB Garamond"/>
                <a:cs typeface="Times New Roman" panose="02020603050405020304" pitchFamily="18" charset="0"/>
                <a:sym typeface="EB Garamond"/>
              </a:endParaRPr>
            </a:p>
          </p:txBody>
        </p:sp>
        <p:sp>
          <p:nvSpPr>
            <p:cNvPr id="152" name="Google Shape;152;p20"/>
            <p:cNvSpPr/>
            <p:nvPr/>
          </p:nvSpPr>
          <p:spPr>
            <a:xfrm>
              <a:off x="1491194" y="3341524"/>
              <a:ext cx="2352339" cy="2352339"/>
            </a:xfrm>
            <a:prstGeom prst="arc">
              <a:avLst>
                <a:gd name="adj1" fmla="val 13200000"/>
                <a:gd name="adj2" fmla="val 19200000"/>
              </a:avLst>
            </a:prstGeom>
            <a:noFill/>
            <a:ln w="381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Google Shape;153;p20"/>
            <p:cNvSpPr/>
            <p:nvPr/>
          </p:nvSpPr>
          <p:spPr>
            <a:xfrm>
              <a:off x="1491194" y="3341524"/>
              <a:ext cx="2352339" cy="2352339"/>
            </a:xfrm>
            <a:prstGeom prst="arc">
              <a:avLst>
                <a:gd name="adj1" fmla="val 2400000"/>
                <a:gd name="adj2" fmla="val 8400000"/>
              </a:avLst>
            </a:prstGeom>
            <a:noFill/>
            <a:ln w="381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Google Shape;154;p20"/>
            <p:cNvSpPr/>
            <p:nvPr/>
          </p:nvSpPr>
          <p:spPr>
            <a:xfrm>
              <a:off x="315025" y="3764945"/>
              <a:ext cx="4704679" cy="150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Google Shape;155;p20"/>
            <p:cNvSpPr txBox="1"/>
            <p:nvPr/>
          </p:nvSpPr>
          <p:spPr>
            <a:xfrm>
              <a:off x="315025" y="3764945"/>
              <a:ext cx="4704679" cy="150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775" tIns="17775" rIns="17775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i="0" u="none" strike="noStrike" cap="none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ea typeface="Century Gothic"/>
                  <a:cs typeface="Times New Roman" panose="02020603050405020304" pitchFamily="18" charset="0"/>
                  <a:sym typeface="Century Gothic"/>
                </a:rPr>
                <a:t>TRAFFIC</a:t>
              </a:r>
              <a:endParaRPr sz="2800" b="0" i="0" u="none" strike="noStrike" cap="none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endParaRPr>
            </a:p>
          </p:txBody>
        </p:sp>
        <p:sp>
          <p:nvSpPr>
            <p:cNvPr id="156" name="Google Shape;156;p20"/>
            <p:cNvSpPr/>
            <p:nvPr/>
          </p:nvSpPr>
          <p:spPr>
            <a:xfrm>
              <a:off x="7183856" y="3341524"/>
              <a:ext cx="2352339" cy="2352339"/>
            </a:xfrm>
            <a:prstGeom prst="arc">
              <a:avLst>
                <a:gd name="adj1" fmla="val 13200000"/>
                <a:gd name="adj2" fmla="val 19200000"/>
              </a:avLst>
            </a:prstGeom>
            <a:noFill/>
            <a:ln w="381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Google Shape;157;p20"/>
            <p:cNvSpPr/>
            <p:nvPr/>
          </p:nvSpPr>
          <p:spPr>
            <a:xfrm>
              <a:off x="7183856" y="3341524"/>
              <a:ext cx="2352339" cy="2352339"/>
            </a:xfrm>
            <a:prstGeom prst="arc">
              <a:avLst>
                <a:gd name="adj1" fmla="val 2400000"/>
                <a:gd name="adj2" fmla="val 8400000"/>
              </a:avLst>
            </a:prstGeom>
            <a:noFill/>
            <a:ln w="381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Google Shape;158;p20"/>
            <p:cNvSpPr/>
            <p:nvPr/>
          </p:nvSpPr>
          <p:spPr>
            <a:xfrm>
              <a:off x="6007686" y="3764945"/>
              <a:ext cx="4704679" cy="150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Google Shape;159;p20"/>
            <p:cNvSpPr txBox="1"/>
            <p:nvPr/>
          </p:nvSpPr>
          <p:spPr>
            <a:xfrm>
              <a:off x="6007686" y="3764945"/>
              <a:ext cx="4704679" cy="150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775" tIns="17775" rIns="17775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i="0" u="none" strike="noStrike" cap="none">
                  <a:solidFill>
                    <a:srgbClr val="F2F2F2"/>
                  </a:solidFill>
                  <a:latin typeface="Times New Roman" panose="02020603050405020304" pitchFamily="18" charset="0"/>
                  <a:ea typeface="Century Gothic"/>
                  <a:cs typeface="Times New Roman" panose="02020603050405020304" pitchFamily="18" charset="0"/>
                  <a:sym typeface="Century Gothic"/>
                </a:rPr>
                <a:t>DRIVER</a:t>
              </a:r>
              <a:endParaRPr sz="2800" b="1" i="0" u="none" strike="noStrike" cap="none">
                <a:solidFill>
                  <a:srgbClr val="F2F2F2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endParaRPr>
            </a:p>
          </p:txBody>
        </p:sp>
        <p:sp>
          <p:nvSpPr>
            <p:cNvPr id="17" name="Google Shape;151;p20"/>
            <p:cNvSpPr txBox="1"/>
            <p:nvPr/>
          </p:nvSpPr>
          <p:spPr>
            <a:xfrm rot="16200000">
              <a:off x="5138210" y="2901308"/>
              <a:ext cx="1354294" cy="2587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i="0" u="none" strike="noStrike" cap="none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ea typeface="EB Garamond"/>
                  <a:cs typeface="Times New Roman" panose="02020603050405020304" pitchFamily="18" charset="0"/>
                  <a:sym typeface="EB Garamond"/>
                </a:rPr>
                <a:t>for</a:t>
              </a:r>
              <a:endParaRPr sz="3200" i="0" u="none" strike="noStrike" cap="none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EB Garamond"/>
                <a:cs typeface="Times New Roman" panose="02020603050405020304" pitchFamily="18" charset="0"/>
                <a:sym typeface="EB Garamond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1"/>
          <p:cNvSpPr txBox="1"/>
          <p:nvPr/>
        </p:nvSpPr>
        <p:spPr>
          <a:xfrm>
            <a:off x="717046" y="1729315"/>
            <a:ext cx="10132924" cy="4708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Show the location of vehicles using light (Different </a:t>
            </a: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color </a:t>
            </a:r>
            <a:r>
              <a:rPr lang="en-US" sz="20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for General, VVIP, VIP, Ambulance, Fire service, Bus, Truck; etc.)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Parking status (location, time)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Auto Fine (signal braking, wrong side driving, continuous lane change, Driving on Foot path)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Provide information of Speed, Location, Sound/horn level of vehicle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Notification of </a:t>
            </a: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Wrong </a:t>
            </a:r>
            <a:r>
              <a:rPr lang="en-US" sz="20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side </a:t>
            </a: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driving</a:t>
            </a:r>
            <a:endParaRPr sz="2000" b="0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ea typeface="Century Gothic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165" name="Google Shape;165;p21"/>
          <p:cNvSpPr txBox="1"/>
          <p:nvPr/>
        </p:nvSpPr>
        <p:spPr>
          <a:xfrm>
            <a:off x="1635696" y="309948"/>
            <a:ext cx="8920609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EB Garamond"/>
                <a:cs typeface="Times New Roman" panose="02020603050405020304" pitchFamily="18" charset="0"/>
                <a:sym typeface="EB Garamond"/>
              </a:rPr>
              <a:t>For</a:t>
            </a:r>
            <a:r>
              <a:rPr lang="en-US" sz="6000" b="1" i="0" u="none" strike="noStrike" cap="none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EB Garamond"/>
                <a:cs typeface="Times New Roman" panose="02020603050405020304" pitchFamily="18" charset="0"/>
                <a:sym typeface="EB Garamond"/>
              </a:rPr>
              <a:t> TRAFFIC</a:t>
            </a:r>
            <a:endParaRPr sz="6000" b="1" i="0" u="none" strike="noStrike" cap="none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EB Garamond"/>
              <a:cs typeface="Times New Roman" panose="02020603050405020304" pitchFamily="18" charset="0"/>
              <a:sym typeface="EB 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/>
          <p:nvPr/>
        </p:nvSpPr>
        <p:spPr>
          <a:xfrm>
            <a:off x="744341" y="1278939"/>
            <a:ext cx="10132924" cy="5274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Notification of continuous lane change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Notification of Driving on Foot path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Driver &amp; Passenger information</a:t>
            </a:r>
          </a:p>
          <a:p>
            <a:pPr marL="285750" marR="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Indicate </a:t>
            </a:r>
            <a:r>
              <a:rPr lang="en-US" sz="2000" b="0" i="0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who is using this Device and who is not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otification of low money/balance before and after emptying balance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endParaRPr sz="2000" b="0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ea typeface="Century Gothic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171" name="Google Shape;171;p22"/>
          <p:cNvSpPr txBox="1"/>
          <p:nvPr/>
        </p:nvSpPr>
        <p:spPr>
          <a:xfrm>
            <a:off x="1635696" y="309948"/>
            <a:ext cx="892060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EB Garamond"/>
                <a:cs typeface="Times New Roman" panose="02020603050405020304" pitchFamily="18" charset="0"/>
                <a:sym typeface="EB Garamond"/>
              </a:rPr>
              <a:t>TRAFFIC cont…</a:t>
            </a:r>
            <a:endParaRPr sz="4400" b="1" i="0" u="none" strike="noStrike" cap="none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EB Garamond"/>
              <a:cs typeface="Times New Roman" panose="02020603050405020304" pitchFamily="18" charset="0"/>
              <a:sym typeface="EB 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/>
          <p:nvPr/>
        </p:nvSpPr>
        <p:spPr>
          <a:xfrm>
            <a:off x="744341" y="1278939"/>
            <a:ext cx="10132924" cy="5274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Notify driver about the signal light before certain distance</a:t>
            </a: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 of Signal  through light and/or sound.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Notify the nearest Parking lot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Notify the traffic Jam or Road status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Give notification of close contact vehicle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Give signal if there is any Emergency Service behind for side or space to cross over (Ambulance, Fire Service etc.)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Emergency button for Ambulance &amp; Police Help</a:t>
            </a:r>
            <a:endParaRPr sz="2000" b="0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ea typeface="Century Gothic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171" name="Google Shape;171;p22"/>
          <p:cNvSpPr txBox="1"/>
          <p:nvPr/>
        </p:nvSpPr>
        <p:spPr>
          <a:xfrm>
            <a:off x="1635696" y="309948"/>
            <a:ext cx="892060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smtClean="0">
                <a:solidFill>
                  <a:srgbClr val="00B0F0"/>
                </a:solidFill>
                <a:latin typeface="Times New Roman" panose="02020603050405020304" pitchFamily="18" charset="0"/>
                <a:ea typeface="EB Garamond"/>
                <a:cs typeface="Times New Roman" panose="02020603050405020304" pitchFamily="18" charset="0"/>
                <a:sym typeface="EB Garamond"/>
              </a:rPr>
              <a:t>For</a:t>
            </a:r>
            <a:r>
              <a:rPr lang="en-US" sz="5400" b="1" i="0" u="none" strike="noStrike" cap="none" dirty="0" smtClean="0">
                <a:solidFill>
                  <a:srgbClr val="00B0F0"/>
                </a:solidFill>
                <a:latin typeface="Times New Roman" panose="02020603050405020304" pitchFamily="18" charset="0"/>
                <a:ea typeface="EB Garamond"/>
                <a:cs typeface="Times New Roman" panose="02020603050405020304" pitchFamily="18" charset="0"/>
                <a:sym typeface="EB Garamond"/>
              </a:rPr>
              <a:t> Driver/</a:t>
            </a:r>
            <a:r>
              <a:rPr lang="en-US" sz="4000" b="1" i="0" u="none" strike="noStrike" cap="none" dirty="0" smtClean="0">
                <a:solidFill>
                  <a:srgbClr val="00B0F0"/>
                </a:solidFill>
                <a:latin typeface="Times New Roman" panose="02020603050405020304" pitchFamily="18" charset="0"/>
                <a:ea typeface="EB Garamond"/>
                <a:cs typeface="Times New Roman" panose="02020603050405020304" pitchFamily="18" charset="0"/>
                <a:sym typeface="EB Garamond"/>
              </a:rPr>
              <a:t>Owner</a:t>
            </a:r>
            <a:endParaRPr sz="5400" b="1" i="0" u="none" strike="noStrike" cap="none" dirty="0">
              <a:solidFill>
                <a:srgbClr val="00B0F0"/>
              </a:solidFill>
              <a:latin typeface="Times New Roman" panose="02020603050405020304" pitchFamily="18" charset="0"/>
              <a:ea typeface="EB Garamond"/>
              <a:cs typeface="Times New Roman" panose="02020603050405020304" pitchFamily="18" charset="0"/>
              <a:sym typeface="EB 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/>
          <p:nvPr/>
        </p:nvSpPr>
        <p:spPr>
          <a:xfrm>
            <a:off x="744341" y="1278939"/>
            <a:ext cx="10132924" cy="5274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If any accident happened it will notify the nearest Ambulance &amp; Police/Traffic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Share Driving location / Journey with </a:t>
            </a:r>
            <a:r>
              <a:rPr lang="en-US" sz="2000" b="0" i="0" u="none" strike="noStrike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FnF</a:t>
            </a:r>
            <a:endParaRPr lang="en-US" sz="2000" b="0" i="0" u="none" strike="noStrike" cap="none" dirty="0" smtClean="0">
              <a:solidFill>
                <a:schemeClr val="tx1"/>
              </a:solidFill>
              <a:latin typeface="Times New Roman" panose="02020603050405020304" pitchFamily="18" charset="0"/>
              <a:ea typeface="Century Gothic"/>
              <a:cs typeface="Times New Roman" panose="02020603050405020304" pitchFamily="18" charset="0"/>
              <a:sym typeface="Century Gothic"/>
            </a:endParaRP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Can pay Parking Fee, Toll Fee, Fine etc;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Provide notification of low money/balance before and after emptying balance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One can report/complain to Traffic, if he face any odd situation (Rough driving, black smoke coming from another vehicle, Accident …. Etc.) on the road.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Owner of commercial vehicle can get the fuel purchase data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Journey history</a:t>
            </a:r>
            <a:endParaRPr sz="2000" b="0" i="0" u="none" strike="noStrike" cap="none" dirty="0">
              <a:solidFill>
                <a:schemeClr val="tx1"/>
              </a:solidFill>
              <a:latin typeface="Times New Roman" panose="02020603050405020304" pitchFamily="18" charset="0"/>
              <a:ea typeface="Century Gothic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171" name="Google Shape;171;p22"/>
          <p:cNvSpPr txBox="1"/>
          <p:nvPr/>
        </p:nvSpPr>
        <p:spPr>
          <a:xfrm>
            <a:off x="1635696" y="309948"/>
            <a:ext cx="892060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 smtClean="0">
                <a:solidFill>
                  <a:srgbClr val="00B0F0"/>
                </a:solidFill>
                <a:latin typeface="Times New Roman" panose="02020603050405020304" pitchFamily="18" charset="0"/>
                <a:ea typeface="EB Garamond"/>
                <a:cs typeface="Times New Roman" panose="02020603050405020304" pitchFamily="18" charset="0"/>
                <a:sym typeface="EB Garamond"/>
              </a:rPr>
              <a:t>Driver cont…</a:t>
            </a:r>
            <a:endParaRPr sz="3200" b="1" i="0" u="none" strike="noStrike" cap="none">
              <a:solidFill>
                <a:srgbClr val="00B0F0"/>
              </a:solidFill>
              <a:latin typeface="Times New Roman" panose="02020603050405020304" pitchFamily="18" charset="0"/>
              <a:ea typeface="EB Garamond"/>
              <a:cs typeface="Times New Roman" panose="02020603050405020304" pitchFamily="18" charset="0"/>
              <a:sym typeface="EB 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34400" cy="1050339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Rules / Guideline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70;p22"/>
          <p:cNvSpPr txBox="1"/>
          <p:nvPr/>
        </p:nvSpPr>
        <p:spPr>
          <a:xfrm>
            <a:off x="744341" y="1278939"/>
            <a:ext cx="10132924" cy="5274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Everyone have to put finger to the device before start/driving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Or everyone needs to input Driving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Lic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. No.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They can scan the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Driving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Lic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.</a:t>
            </a: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to the device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For Bus- needs to input all passenger ID (any kind)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All have to deposit some amount of cash in the device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Camera should be installed in all vehicle. For Large vehicle two cameras, one Inside and other outside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Everyone have to set his/her destination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8534400" cy="7620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Rules / Guideline cont…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70;p22"/>
          <p:cNvSpPr txBox="1"/>
          <p:nvPr/>
        </p:nvSpPr>
        <p:spPr>
          <a:xfrm>
            <a:off x="744341" y="1278939"/>
            <a:ext cx="10132924" cy="5274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Everyone have to notify the turn before curtain distance (Left, Right or U-tern )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For Ambulance-  Need to input Patient’s Data (ID) and can use Siren, If no patient no need to input any info and should not use siren*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Owner of commercial vehicle can get a device to track their vehicle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r>
              <a:rPr lang="en-US" sz="2000" b="0" i="0" u="none" strike="noStrike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To purchase fuel everyone need to input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Driving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Lic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entury Gothic"/>
                <a:cs typeface="Times New Roman" panose="02020603050405020304" pitchFamily="18" charset="0"/>
                <a:sym typeface="Century Gothic"/>
              </a:rPr>
              <a:t>.</a:t>
            </a:r>
          </a:p>
          <a:p>
            <a:pPr marL="285750" lvl="0" indent="-285750">
              <a:lnSpc>
                <a:spcPct val="200000"/>
              </a:lnSpc>
              <a:buClr>
                <a:srgbClr val="FFFF00"/>
              </a:buClr>
              <a:buSzPts val="2000"/>
              <a:buFont typeface="Noto Sans Symbols"/>
              <a:buChar char="◎"/>
            </a:pPr>
            <a:endParaRPr lang="en-US" sz="2000" b="0" i="0" u="none" strike="noStrike" cap="none" dirty="0" smtClean="0">
              <a:solidFill>
                <a:schemeClr val="tx1"/>
              </a:solidFill>
              <a:latin typeface="Times New Roman" panose="02020603050405020304" pitchFamily="18" charset="0"/>
              <a:ea typeface="Century Gothic"/>
              <a:cs typeface="Times New Roman" panose="02020603050405020304" pitchFamily="18" charset="0"/>
              <a:sym typeface="Century Gothic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805</TotalTime>
  <Words>621</Words>
  <Application>Microsoft Office PowerPoint</Application>
  <PresentationFormat>Custom</PresentationFormat>
  <Paragraphs>69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Times New Roman</vt:lpstr>
      <vt:lpstr>Century Gothic</vt:lpstr>
      <vt:lpstr>Noto Sans Symbols</vt:lpstr>
      <vt:lpstr>EB Garamond</vt:lpstr>
      <vt:lpstr>Tw Cen MT</vt:lpstr>
      <vt:lpstr>Trebuchet MS</vt:lpstr>
      <vt:lpstr>Circuit</vt:lpstr>
      <vt:lpstr>VTMS Vehicle Tracking &amp; Traffic Monitoring System</vt:lpstr>
      <vt:lpstr>VTMS Vehicle Tracking &amp; Traffic Monitoring System is a system used to control/monitor  traffic system. It is a combination of  Two Devices and  Some Sensors. Some Sensors will be placed at every Traffic Signal Points and at different areas, Some are at every Vehicles. Two devices / (would be Mobile), one for Traffic Sargent &amp; another for Drivers as well as the owner of commercial vehicle. Bangbandhu Satellite will be used for real time tracking the vehicle. </vt:lpstr>
      <vt:lpstr>Slide 3</vt:lpstr>
      <vt:lpstr>Slide 4</vt:lpstr>
      <vt:lpstr>Slide 5</vt:lpstr>
      <vt:lpstr>Slide 6</vt:lpstr>
      <vt:lpstr>Slide 7</vt:lpstr>
      <vt:lpstr>Some Rules / Guideline</vt:lpstr>
      <vt:lpstr>Some Rules / Guideline cont…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VTS VEHICLE TRACKING SYSTEM</dc:title>
  <cp:lastModifiedBy>USER4</cp:lastModifiedBy>
  <cp:revision>93</cp:revision>
  <cp:lastPrinted>2018-10-07T14:28:01Z</cp:lastPrinted>
  <dcterms:modified xsi:type="dcterms:W3CDTF">2019-03-03T10:29:26Z</dcterms:modified>
</cp:coreProperties>
</file>